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5" r:id="rId2"/>
    <p:sldId id="266" r:id="rId3"/>
    <p:sldId id="267" r:id="rId4"/>
    <p:sldId id="268" r:id="rId5"/>
    <p:sldId id="277" r:id="rId6"/>
    <p:sldId id="257" r:id="rId7"/>
    <p:sldId id="262" r:id="rId8"/>
    <p:sldId id="260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2"/>
    <p:restoredTop sz="94666"/>
  </p:normalViewPr>
  <p:slideViewPr>
    <p:cSldViewPr>
      <p:cViewPr varScale="1">
        <p:scale>
          <a:sx n="125" d="100"/>
          <a:sy n="125" d="100"/>
        </p:scale>
        <p:origin x="-39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8DDA02-F0B5-43F3-A05C-22F18A98662D}" type="datetimeFigureOut">
              <a:rPr lang="en-US" smtClean="0"/>
              <a:t>1/23/18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5E92E9-F110-4D85-ADEC-D321A054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62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7" rIns="91435" bIns="45717" anchor="b"/>
          <a:lstStyle/>
          <a:p>
            <a:pPr algn="r" defTabSz="457175"/>
            <a:fld id="{C68F20D0-2738-4F61-8358-CB1264ABDC65}" type="slidenum">
              <a:rPr lang="en-US" sz="1200">
                <a:latin typeface="Calibri" pitchFamily="34" charset="0"/>
                <a:ea typeface="ＭＳ Ｐゴシック" pitchFamily="31" charset="-128"/>
              </a:rPr>
              <a:pPr algn="r" defTabSz="457175"/>
              <a:t>1</a:t>
            </a:fld>
            <a:endParaRPr lang="en-US" sz="1200" dirty="0">
              <a:latin typeface="Calibri" pitchFamily="34" charset="0"/>
              <a:ea typeface="ＭＳ Ｐゴシック" pitchFamily="31" charset="-128"/>
            </a:endParaRPr>
          </a:p>
        </p:txBody>
      </p:sp>
      <p:sp>
        <p:nvSpPr>
          <p:cNvPr id="280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28058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457175">
              <a:spcBef>
                <a:spcPct val="0"/>
              </a:spcBef>
            </a:pPr>
            <a:endParaRPr lang="en-US" sz="18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53040" y="4002120"/>
            <a:ext cx="5551560" cy="43102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Earlier we walked through browsing the list of available public notebooks.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notebooks in this list were contributed by some combination of the GenePattern team and the GenePattern Notebook community.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fact, anyone can share their own public notebooks in this way. This is a good way to share your research with others. It can be used to accompany a paper or other publication.</a:t>
            </a:r>
          </a:p>
        </p:txBody>
      </p:sp>
      <p:sp>
        <p:nvSpPr>
          <p:cNvPr id="492" name="Shape 49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53040" y="4002120"/>
            <a:ext cx="5551560" cy="439596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Under the cover, all GenePattern cells use the GenePattern Library. This library allows a user to set analysis parameters, launch GenePattern jobs, retrieve the results and import the data in a way that can be used with other popular Python libraries.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example, you can run an analysis in GenePattern, retrieve the results and then use that data with Python libraries such as matplotlib, scikit-learn or pandas.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That is, GenePattern doesn’t import any limitations on you. If you can write code, you can use the library to perform whatever analysis you want.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here you can see a bit of example code up on the screen.</a:t>
            </a:r>
          </a:p>
          <a:p>
            <a:pPr marL="685800" marR="0" lvl="0" indent="-2286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281" name="Shape 2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4223F011-062E-1F43-AAF9-5BE709C003D6}" type="slidenum">
              <a:rPr lang="en-US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33507" name="Rectangle 7"/>
          <p:cNvSpPr txBox="1">
            <a:spLocks noGrp="1" noChangeArrowheads="1"/>
          </p:cNvSpPr>
          <p:nvPr/>
        </p:nvSpPr>
        <p:spPr bwMode="auto">
          <a:xfrm>
            <a:off x="3884027" y="8685561"/>
            <a:ext cx="2972421" cy="456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8" tIns="45709" rIns="91418" bIns="45709" anchor="b">
            <a:prstTxWarp prst="textNoShape">
              <a:avLst/>
            </a:prstTxWarp>
          </a:bodyPr>
          <a:lstStyle/>
          <a:p>
            <a:pPr algn="r" defTabSz="457200"/>
            <a:fld id="{752EBA09-0E0E-E74F-B39A-AC4996F17F5D}" type="slidenum">
              <a:rPr lang="en-US" sz="1300">
                <a:solidFill>
                  <a:prstClr val="black"/>
                </a:solidFill>
              </a:rPr>
              <a:pPr algn="r" defTabSz="457200"/>
              <a:t>5</a:t>
            </a:fld>
            <a:endParaRPr lang="en-US" sz="1300" dirty="0">
              <a:solidFill>
                <a:prstClr val="black"/>
              </a:solidFill>
            </a:endParaRPr>
          </a:p>
        </p:txBody>
      </p:sp>
      <p:sp>
        <p:nvSpPr>
          <p:cNvPr id="5335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35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9906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21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A2053F2-DFD6-1147-BB46-2482CDDDBA20}" type="slidenum">
              <a:rPr lang="en-US"/>
              <a:pPr/>
              <a:t>8</a:t>
            </a:fld>
            <a:endParaRPr lang="en-US"/>
          </a:p>
        </p:txBody>
      </p:sp>
      <p:sp>
        <p:nvSpPr>
          <p:cNvPr id="64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9220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9703" tIns="44851" rIns="89703" bIns="44851"/>
          <a:lstStyle/>
          <a:p>
            <a:pPr>
              <a:spcBef>
                <a:spcPct val="0"/>
              </a:spcBef>
            </a:pPr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815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662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3081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0"/>
          <p:cNvSpPr>
            <a:spLocks noChangeArrowheads="1"/>
          </p:cNvSpPr>
          <p:nvPr userDrawn="1"/>
        </p:nvSpPr>
        <p:spPr bwMode="auto">
          <a:xfrm>
            <a:off x="0" y="131064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4" name="Picture 11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7860963" y="132588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12"/>
          <p:cNvSpPr txBox="1">
            <a:spLocks noChangeArrowheads="1"/>
          </p:cNvSpPr>
          <p:nvPr userDrawn="1"/>
        </p:nvSpPr>
        <p:spPr bwMode="auto">
          <a:xfrm>
            <a:off x="13784263" y="132730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sp>
        <p:nvSpPr>
          <p:cNvPr id="6" name="Rectangle 13"/>
          <p:cNvSpPr>
            <a:spLocks noChangeArrowheads="1"/>
          </p:cNvSpPr>
          <p:nvPr userDrawn="1"/>
        </p:nvSpPr>
        <p:spPr bwMode="auto">
          <a:xfrm>
            <a:off x="152400" y="132588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7" name="Picture 14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013363" y="134112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5"/>
          <p:cNvSpPr txBox="1">
            <a:spLocks noChangeArrowheads="1"/>
          </p:cNvSpPr>
          <p:nvPr userDrawn="1"/>
        </p:nvSpPr>
        <p:spPr bwMode="auto">
          <a:xfrm>
            <a:off x="13936663" y="134254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sp>
        <p:nvSpPr>
          <p:cNvPr id="9" name="Rectangle 16"/>
          <p:cNvSpPr>
            <a:spLocks noChangeArrowheads="1"/>
          </p:cNvSpPr>
          <p:nvPr userDrawn="1"/>
        </p:nvSpPr>
        <p:spPr bwMode="auto">
          <a:xfrm>
            <a:off x="304800" y="134112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10" name="Picture 17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165763" y="135636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18"/>
          <p:cNvSpPr txBox="1">
            <a:spLocks noChangeArrowheads="1"/>
          </p:cNvSpPr>
          <p:nvPr userDrawn="1"/>
        </p:nvSpPr>
        <p:spPr bwMode="auto">
          <a:xfrm>
            <a:off x="14089063" y="135778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 userDrawn="1"/>
        </p:nvCxnSpPr>
        <p:spPr bwMode="auto">
          <a:xfrm>
            <a:off x="304800" y="758825"/>
            <a:ext cx="8756650" cy="0"/>
          </a:xfrm>
          <a:prstGeom prst="line">
            <a:avLst/>
          </a:prstGeom>
          <a:noFill/>
          <a:ln w="19050">
            <a:solidFill>
              <a:srgbClr val="96BBD6"/>
            </a:solidFill>
            <a:round/>
            <a:headEnd/>
            <a:tailEnd/>
          </a:ln>
          <a:effectLst>
            <a:outerShdw blurRad="63500" dist="12700" dir="5400000" algn="t" rotWithShape="0">
              <a:srgbClr val="000000">
                <a:alpha val="25000"/>
              </a:srgbClr>
            </a:outerShdw>
          </a:effectLst>
        </p:spPr>
      </p:cxn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57400" y="106362"/>
            <a:ext cx="8229600" cy="655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l">
              <a:defRPr sz="3600" b="1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9201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443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126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264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08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66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78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5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56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7C9BC-8C13-4201-8978-5F07EB83666A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A6104-0AB1-4A52-B894-052AE510A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42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genomespace.org/" TargetMode="External"/><Relationship Id="rId4" Type="http://schemas.openxmlformats.org/officeDocument/2006/relationships/hyperlink" Target="http://gparc.org/" TargetMode="External"/><Relationship Id="rId5" Type="http://schemas.openxmlformats.org/officeDocument/2006/relationships/hyperlink" Target="http://broadinstitute.org/gsea" TargetMode="External"/><Relationship Id="rId6" Type="http://schemas.openxmlformats.org/officeDocument/2006/relationships/hyperlink" Target="http://www.igv.org" TargetMode="External"/><Relationship Id="rId7" Type="http://schemas.openxmlformats.org/officeDocument/2006/relationships/hyperlink" Target="http://www.genepattern-notebook.org" TargetMode="External"/><Relationship Id="rId8" Type="http://schemas.openxmlformats.org/officeDocument/2006/relationships/hyperlink" Target="http://genepattern.broadinstitute.org/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genepattern.org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nepattern.org/gp_mail.html" TargetMode="External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roups.google.com/a/broadinstitute.org/forum/%23!forum/gp-forum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9506"/>
            <a:ext cx="8229600" cy="582381"/>
          </a:xfrm>
        </p:spPr>
        <p:txBody>
          <a:bodyPr>
            <a:noAutofit/>
          </a:bodyPr>
          <a:lstStyle/>
          <a:p>
            <a:r>
              <a:rPr lang="en-US" b="1" dirty="0"/>
              <a:t>Other GenePattern Features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81600" y="1295400"/>
            <a:ext cx="2132657" cy="28034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1031" descr="scatterplot_gridlines_zoomed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14400" y="1295399"/>
            <a:ext cx="3657600" cy="2074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cytoscap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3962400"/>
            <a:ext cx="3796449" cy="2209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14400" y="3276600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Flow </a:t>
            </a:r>
            <a:r>
              <a:rPr lang="en-US" dirty="0" err="1"/>
              <a:t>Cytometry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14400" y="6172200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Network Analysis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15200" y="2133600"/>
            <a:ext cx="16689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Sequence Variation</a:t>
            </a:r>
          </a:p>
          <a:p>
            <a:pPr algn="ctr"/>
            <a:r>
              <a:rPr lang="en-US" dirty="0"/>
              <a:t>Analysis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86400" y="61722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Proteomics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0" y="4419600"/>
            <a:ext cx="3263715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831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Shape 4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443880"/>
            <a:ext cx="1113840" cy="116172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Shape 495"/>
          <p:cNvSpPr txBox="1"/>
          <p:nvPr/>
        </p:nvSpPr>
        <p:spPr>
          <a:xfrm>
            <a:off x="1737360" y="222840"/>
            <a:ext cx="6949440" cy="14695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4400" b="0" strike="noStrik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Publish Your Notebooks</a:t>
            </a:r>
          </a:p>
        </p:txBody>
      </p:sp>
      <p:sp>
        <p:nvSpPr>
          <p:cNvPr id="496" name="Shape 496"/>
          <p:cNvSpPr txBox="1"/>
          <p:nvPr/>
        </p:nvSpPr>
        <p:spPr>
          <a:xfrm>
            <a:off x="1470240" y="1474560"/>
            <a:ext cx="7347960" cy="39772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432000" marR="0" lvl="0" indent="-324000" algn="l" rtl="0">
              <a:spcBef>
                <a:spcPts val="0"/>
              </a:spcBef>
              <a:buClr>
                <a:srgbClr val="050505"/>
              </a:buClr>
              <a:buSzPts val="700"/>
              <a:buFont typeface="Noto Sans Symbols"/>
              <a:buChar char="●"/>
            </a:pPr>
            <a:r>
              <a:rPr lang="en-US" sz="28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Publish </a:t>
            </a:r>
            <a:r>
              <a:rPr lang="en-US" sz="2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your own notebooks </a:t>
            </a:r>
            <a:r>
              <a:rPr lang="en-US" sz="28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</a:t>
            </a:r>
            <a:r>
              <a:rPr lang="en-US" sz="28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GenePattern Notebook Repository.</a:t>
            </a:r>
          </a:p>
          <a:p>
            <a:pPr marL="432000" marR="0" lvl="0" indent="-324000" algn="l" rtl="0">
              <a:spcBef>
                <a:spcPts val="0"/>
              </a:spcBef>
              <a:buClr>
                <a:srgbClr val="050505"/>
              </a:buClr>
              <a:buSzPts val="700"/>
              <a:buFont typeface="Noto Sans Symbols"/>
              <a:buChar char="●"/>
            </a:pPr>
            <a:r>
              <a:rPr lang="en-US" sz="2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Share notebooks with others.</a:t>
            </a:r>
          </a:p>
        </p:txBody>
      </p:sp>
      <p:pic>
        <p:nvPicPr>
          <p:cNvPr id="497" name="Shape 49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37360" y="3252960"/>
            <a:ext cx="7132320" cy="33832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1318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/>
        </p:nvSpPr>
        <p:spPr>
          <a:xfrm>
            <a:off x="1737360" y="222840"/>
            <a:ext cx="6949440" cy="78895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4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GenePattern Python Library</a:t>
            </a:r>
          </a:p>
        </p:txBody>
      </p:sp>
      <p:pic>
        <p:nvPicPr>
          <p:cNvPr id="284" name="Shape 2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112778"/>
            <a:ext cx="1113144" cy="1161004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Shape 285"/>
          <p:cNvSpPr txBox="1"/>
          <p:nvPr/>
        </p:nvSpPr>
        <p:spPr>
          <a:xfrm>
            <a:off x="1469880" y="1107366"/>
            <a:ext cx="7347960" cy="155633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558800" marR="0" lvl="0" indent="-457200" algn="l" rtl="0">
              <a:spcBef>
                <a:spcPts val="0"/>
              </a:spcBef>
              <a:buClr>
                <a:srgbClr val="050505"/>
              </a:buClr>
              <a:buSzPct val="25000"/>
              <a:buFont typeface="Arial"/>
              <a:buChar char="•"/>
            </a:pPr>
            <a:r>
              <a:rPr lang="en-US" sz="2800" b="0" strike="noStrike" dirty="0" smtClean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Control a GenePattern server via Python</a:t>
            </a:r>
            <a:endParaRPr lang="en-US" sz="2800" b="0" strike="noStrike" dirty="0">
              <a:solidFill>
                <a:srgbClr val="05050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8800" marR="0" lvl="0" indent="-457200" algn="l" rtl="0">
              <a:spcBef>
                <a:spcPts val="0"/>
              </a:spcBef>
              <a:buClr>
                <a:srgbClr val="050505"/>
              </a:buClr>
              <a:buSzPct val="25000"/>
              <a:buFont typeface="Arial"/>
              <a:buChar char="•"/>
            </a:pPr>
            <a:r>
              <a:rPr lang="en-US" sz="28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Automatic integration with GenePattern cell data</a:t>
            </a:r>
          </a:p>
        </p:txBody>
      </p:sp>
      <p:sp>
        <p:nvSpPr>
          <p:cNvPr id="286" name="Shape 286"/>
          <p:cNvSpPr/>
          <p:nvPr/>
        </p:nvSpPr>
        <p:spPr>
          <a:xfrm>
            <a:off x="1737360" y="2663703"/>
            <a:ext cx="7080480" cy="3675495"/>
          </a:xfrm>
          <a:prstGeom prst="rect">
            <a:avLst/>
          </a:prstGeom>
          <a:solidFill>
            <a:schemeClr val="tx1"/>
          </a:solidFill>
          <a:ln w="9525" cap="flat" cmpd="sng">
            <a:solidFill>
              <a:srgbClr val="3465A4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import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</a:t>
            </a:r>
            <a:endParaRPr lang="en-US" sz="1100" b="0" strike="noStrike" dirty="0">
              <a:solidFill>
                <a:schemeClr val="bg1"/>
              </a:solidFill>
              <a:latin typeface="Courier"/>
              <a:ea typeface="Lemon"/>
              <a:cs typeface="Courier"/>
              <a:sym typeface="Lemon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Create a GenePattern server proxy instance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gp.GPServer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('http://localhost:8080/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','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myusername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', '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mypassword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Obtain </a:t>
            </a:r>
            <a:r>
              <a:rPr lang="en-US" sz="1100" b="0" strike="noStrike" dirty="0" err="1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GPTask</a:t>
            </a: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 by module name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gp.GPTask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, 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PreprocessDataset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Load module parameter data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module.param_load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Create a job specification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module.make_job_spec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Upload a file to the server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uploaded_file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gpserver.upload_file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file_name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", "/path/to/the/file/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file_name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")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job_spec.set_parameter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input.filename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",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uploaded_file.get_url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Submit the job to the GenePattern server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gpserver.run_job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32981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927" y="407818"/>
            <a:ext cx="8229600" cy="522890"/>
          </a:xfrm>
        </p:spPr>
        <p:txBody>
          <a:bodyPr>
            <a:noAutofit/>
          </a:bodyPr>
          <a:lstStyle/>
          <a:p>
            <a:r>
              <a:rPr lang="en-US" b="1" dirty="0"/>
              <a:t>RNA-</a:t>
            </a:r>
            <a:r>
              <a:rPr lang="en-US" b="1" dirty="0" err="1"/>
              <a:t>Seq</a:t>
            </a:r>
            <a:r>
              <a:rPr lang="en-US" b="1" dirty="0"/>
              <a:t> in </a:t>
            </a:r>
            <a:r>
              <a:rPr lang="en-US" b="1" dirty="0" err="1"/>
              <a:t>GenePattern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942" y="1083062"/>
            <a:ext cx="6053569" cy="451141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1148759" y="5746835"/>
            <a:ext cx="68139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www.genepattern.org</a:t>
            </a:r>
            <a:r>
              <a:rPr lang="en-US" sz="2400" dirty="0"/>
              <a:t>/</a:t>
            </a:r>
            <a:r>
              <a:rPr lang="en-US" sz="2400" dirty="0" err="1"/>
              <a:t>rna</a:t>
            </a:r>
            <a:r>
              <a:rPr lang="en-US" sz="2400" dirty="0"/>
              <a:t>-</a:t>
            </a:r>
            <a:r>
              <a:rPr lang="en-US" sz="2400" dirty="0" err="1"/>
              <a:t>seq</a:t>
            </a:r>
            <a:r>
              <a:rPr lang="en-US" sz="2400" dirty="0"/>
              <a:t>-analysis</a:t>
            </a:r>
          </a:p>
        </p:txBody>
      </p:sp>
    </p:spTree>
    <p:extLst>
      <p:ext uri="{BB962C8B-B14F-4D97-AF65-F5344CB8AC3E}">
        <p14:creationId xmlns:p14="http://schemas.microsoft.com/office/powerpoint/2010/main" val="11881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09695" y="345498"/>
            <a:ext cx="8777287" cy="492125"/>
          </a:xfrm>
        </p:spPr>
        <p:txBody>
          <a:bodyPr>
            <a:noAutofit/>
          </a:bodyPr>
          <a:lstStyle/>
          <a:p>
            <a:pPr algn="ctr"/>
            <a:r>
              <a:rPr lang="en-US" b="1" dirty="0" err="1" smtClean="0">
                <a:ea typeface="ＭＳ Ｐゴシック" charset="-128"/>
                <a:cs typeface="ＭＳ Ｐゴシック" charset="-128"/>
              </a:rPr>
              <a:t>GParc</a:t>
            </a:r>
            <a:r>
              <a:rPr lang="en-US" b="1" dirty="0" smtClean="0">
                <a:ea typeface="ＭＳ Ｐゴシック" charset="-128"/>
                <a:cs typeface="ＭＳ Ｐゴシック" charset="-128"/>
              </a:rPr>
              <a:t>: the GenePattern Archive</a:t>
            </a:r>
            <a:endParaRPr lang="en-US" b="1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32483" name="Rectangle 5"/>
          <p:cNvSpPr>
            <a:spLocks noGrp="1" noChangeArrowheads="1"/>
          </p:cNvSpPr>
          <p:nvPr>
            <p:ph type="body" idx="4294967295"/>
          </p:nvPr>
        </p:nvSpPr>
        <p:spPr>
          <a:xfrm>
            <a:off x="5287963" y="1885950"/>
            <a:ext cx="3856037" cy="3886200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Find and download modules contributed by the worldwide GenePattern community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Share your own modules easily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Tag and comment on modules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Get module updates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27" y="1873425"/>
            <a:ext cx="4730067" cy="3385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391828" y="5675192"/>
            <a:ext cx="825736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/>
              <a:t>www.gparc.org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9414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r>
              <a:rPr lang="en-US" b="1" dirty="0" smtClean="0"/>
              <a:t>Resources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68086" y="1683212"/>
            <a:ext cx="3741242" cy="8313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 smtClean="0"/>
              <a:t>GenePattern</a:t>
            </a: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	</a:t>
            </a:r>
            <a:r>
              <a:rPr lang="en-US" sz="1800" dirty="0" smtClean="0">
                <a:hlinkClick r:id="rId2"/>
              </a:rPr>
              <a:t>genepattern.org</a:t>
            </a:r>
            <a:endParaRPr lang="en-US" sz="18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833256" y="2480605"/>
            <a:ext cx="2841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GenomeSpace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>
                <a:hlinkClick r:id="rId3"/>
              </a:rPr>
              <a:t>genomespace.org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3718837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GenePattern</a:t>
            </a:r>
            <a:r>
              <a:rPr lang="en-US" dirty="0" smtClean="0"/>
              <a:t> Archive (</a:t>
            </a:r>
            <a:r>
              <a:rPr lang="en-US" dirty="0" err="1" smtClean="0"/>
              <a:t>GPArc</a:t>
            </a:r>
            <a:r>
              <a:rPr lang="en-US" dirty="0" smtClean="0"/>
              <a:t>)</a:t>
            </a:r>
          </a:p>
          <a:p>
            <a:r>
              <a:rPr lang="en-US" dirty="0"/>
              <a:t>	</a:t>
            </a:r>
            <a:r>
              <a:rPr lang="en-US" dirty="0" smtClean="0">
                <a:hlinkClick r:id="rId4"/>
              </a:rPr>
              <a:t>gparc.org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811485" y="1617898"/>
            <a:ext cx="449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Gene Set Enrichment Analysis (GSEA)</a:t>
            </a:r>
          </a:p>
          <a:p>
            <a:r>
              <a:rPr lang="en-US" dirty="0"/>
              <a:t>	</a:t>
            </a:r>
            <a:r>
              <a:rPr lang="en-US" dirty="0" smtClean="0">
                <a:hlinkClick r:id="rId5"/>
              </a:rPr>
              <a:t>broadinstitute.org/</a:t>
            </a:r>
            <a:r>
              <a:rPr lang="en-US" dirty="0" err="1" smtClean="0">
                <a:hlinkClick r:id="rId5"/>
              </a:rPr>
              <a:t>gsea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11485" y="3395671"/>
            <a:ext cx="3429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Integrative Genomics Viewer (IGV)</a:t>
            </a:r>
          </a:p>
          <a:p>
            <a:r>
              <a:rPr lang="en-US" dirty="0"/>
              <a:t>	</a:t>
            </a:r>
            <a:r>
              <a:rPr lang="en-US" dirty="0" smtClean="0">
                <a:hlinkClick r:id="rId6"/>
              </a:rPr>
              <a:t>www.igv.org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7200" y="4734615"/>
            <a:ext cx="495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GenePattern</a:t>
            </a:r>
            <a:r>
              <a:rPr lang="en-US" dirty="0" smtClean="0"/>
              <a:t> Notebook</a:t>
            </a:r>
          </a:p>
          <a:p>
            <a:r>
              <a:rPr lang="en-US" dirty="0"/>
              <a:t>	</a:t>
            </a:r>
            <a:r>
              <a:rPr lang="en-US" dirty="0" smtClean="0">
                <a:hlinkClick r:id="rId7"/>
              </a:rPr>
              <a:t>www.genepattern-notebook.org</a:t>
            </a:r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2702394"/>
            <a:ext cx="403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Public </a:t>
            </a:r>
            <a:r>
              <a:rPr lang="en-US" dirty="0" err="1" smtClean="0"/>
              <a:t>GenePattern</a:t>
            </a:r>
            <a:r>
              <a:rPr lang="en-US" dirty="0" smtClean="0"/>
              <a:t> server</a:t>
            </a:r>
          </a:p>
          <a:p>
            <a:r>
              <a:rPr lang="en-US" dirty="0"/>
              <a:t>	</a:t>
            </a:r>
            <a:r>
              <a:rPr lang="en-US" dirty="0" smtClean="0">
                <a:hlinkClick r:id="rId8"/>
              </a:rPr>
              <a:t>genepattern.broadinstitute.org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463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72534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/>
              <a:t>Keep in touch!</a:t>
            </a:r>
            <a:endParaRPr lang="en-US" sz="4400" b="1" dirty="0"/>
          </a:p>
        </p:txBody>
      </p:sp>
      <p:sp>
        <p:nvSpPr>
          <p:cNvPr id="3" name="Rectangle 2"/>
          <p:cNvSpPr/>
          <p:nvPr/>
        </p:nvSpPr>
        <p:spPr>
          <a:xfrm>
            <a:off x="457200" y="1371600"/>
            <a:ext cx="8077200" cy="27792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ea typeface="Arial" charset="0"/>
                <a:cs typeface="Arial" charset="0"/>
              </a:rPr>
              <a:t>Feature requests, bug reports, and</a:t>
            </a:r>
          </a:p>
          <a:p>
            <a:pPr marL="342900" indent="-342900" algn="ctr"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ea typeface="Arial" charset="0"/>
                <a:cs typeface="Arial" charset="0"/>
              </a:rPr>
              <a:t>general help use our online </a:t>
            </a:r>
            <a:r>
              <a:rPr lang="en-US" dirty="0">
                <a:ea typeface="Arial" charset="0"/>
                <a:cs typeface="Arial" charset="0"/>
              </a:rPr>
              <a:t>forum</a:t>
            </a:r>
          </a:p>
          <a:p>
            <a:pPr marL="742950" lvl="1" indent="-285750" algn="ctr"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ea typeface="Arial" charset="0"/>
                <a:cs typeface="Arial" charset="0"/>
                <a:hlinkClick r:id="rId2"/>
              </a:rPr>
              <a:t>https://groups.google.com/a/broadinstitute.org/forum/#!forum/gp-forum</a:t>
            </a:r>
            <a:endParaRPr lang="en-US" dirty="0" smtClean="0">
              <a:ea typeface="Arial" charset="0"/>
              <a:cs typeface="Arial" charset="0"/>
            </a:endParaRPr>
          </a:p>
          <a:p>
            <a:pPr marL="742950" lvl="1" indent="-285750" algn="ctr">
              <a:lnSpc>
                <a:spcPct val="90000"/>
              </a:lnSpc>
              <a:spcBef>
                <a:spcPct val="20000"/>
              </a:spcBef>
            </a:pPr>
            <a:endParaRPr lang="en-US" dirty="0">
              <a:ea typeface="Arial" charset="0"/>
              <a:cs typeface="Arial" charset="0"/>
            </a:endParaRPr>
          </a:p>
          <a:p>
            <a:pPr marL="342900" indent="-342900" algn="ctr"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ea typeface="Arial" charset="0"/>
                <a:cs typeface="Arial" charset="0"/>
              </a:rPr>
              <a:t>Mailing list to receive </a:t>
            </a:r>
            <a:r>
              <a:rPr lang="en-US" dirty="0" err="1">
                <a:ea typeface="Arial" charset="0"/>
                <a:cs typeface="Arial" charset="0"/>
              </a:rPr>
              <a:t>GenePattern</a:t>
            </a:r>
            <a:r>
              <a:rPr lang="en-US" dirty="0">
                <a:ea typeface="Arial" charset="0"/>
                <a:cs typeface="Arial" charset="0"/>
              </a:rPr>
              <a:t> news.</a:t>
            </a:r>
          </a:p>
          <a:p>
            <a:pPr marL="342900" indent="-342900" algn="ctr"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ea typeface="Arial" charset="0"/>
                <a:cs typeface="Arial" charset="0"/>
              </a:rPr>
              <a:t>Sign up at </a:t>
            </a:r>
            <a:r>
              <a:rPr lang="en-US" dirty="0">
                <a:ea typeface="Arial" charset="0"/>
                <a:cs typeface="Arial" charset="0"/>
                <a:hlinkClick r:id="rId3"/>
              </a:rPr>
              <a:t>www.genepattern.org/</a:t>
            </a:r>
            <a:r>
              <a:rPr lang="en-US" dirty="0" smtClean="0">
                <a:ea typeface="Arial" charset="0"/>
                <a:cs typeface="Arial" charset="0"/>
                <a:hlinkClick r:id="rId3"/>
              </a:rPr>
              <a:t>gp_mail.html</a:t>
            </a:r>
            <a:endParaRPr lang="en-US" dirty="0" smtClean="0">
              <a:ea typeface="Arial" charset="0"/>
              <a:cs typeface="Arial" charset="0"/>
            </a:endParaRPr>
          </a:p>
          <a:p>
            <a:pPr marL="342900" indent="-342900" algn="ctr">
              <a:lnSpc>
                <a:spcPct val="90000"/>
              </a:lnSpc>
              <a:spcBef>
                <a:spcPct val="20000"/>
              </a:spcBef>
            </a:pPr>
            <a:endParaRPr lang="en-US" dirty="0">
              <a:ea typeface="Arial" charset="0"/>
              <a:cs typeface="Arial" charset="0"/>
            </a:endParaRPr>
          </a:p>
          <a:p>
            <a:pPr marL="342900" indent="-342900" algn="ctr"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ea typeface="Arial" charset="0"/>
                <a:cs typeface="Arial" charset="0"/>
              </a:rPr>
              <a:t>Follow us on Twitter: </a:t>
            </a:r>
            <a:r>
              <a:rPr lang="en-US" dirty="0"/>
              <a:t>@GenePattern</a:t>
            </a:r>
          </a:p>
          <a:p>
            <a:pPr marL="342900" indent="-342900" algn="ctr">
              <a:lnSpc>
                <a:spcPct val="90000"/>
              </a:lnSpc>
              <a:spcBef>
                <a:spcPct val="20000"/>
              </a:spcBef>
            </a:pPr>
            <a:endParaRPr lang="en-US" dirty="0"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4343400"/>
            <a:ext cx="444444" cy="4444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6814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04800" y="152400"/>
            <a:ext cx="8675687" cy="655638"/>
          </a:xfrm>
        </p:spPr>
        <p:txBody>
          <a:bodyPr>
            <a:noAutofit/>
          </a:bodyPr>
          <a:lstStyle/>
          <a:p>
            <a:pPr algn="ctr"/>
            <a:r>
              <a:rPr lang="en-US" b="1" dirty="0">
                <a:ea typeface="ＭＳ Ｐゴシック" charset="-128"/>
                <a:cs typeface="ＭＳ Ｐゴシック" charset="-128"/>
              </a:rPr>
              <a:t>Our Team</a:t>
            </a:r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5334000" y="3200400"/>
            <a:ext cx="25146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prstShdw prst="shdw17" dist="17961" dir="2700000">
              <a:schemeClr val="accent1">
                <a:gamma/>
                <a:shade val="60000"/>
                <a:invGamma/>
                <a:alpha val="74998"/>
              </a:schemeClr>
            </a:prst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 lang="en-US" sz="2000" dirty="0" smtClean="0">
              <a:solidFill>
                <a:srgbClr val="0070C0"/>
              </a:solidFill>
            </a:endParaRPr>
          </a:p>
          <a:p>
            <a:pPr>
              <a:defRPr/>
            </a:pP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609600" y="5715000"/>
            <a:ext cx="784860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prstShdw prst="shdw17" dist="17961" dir="2700000">
              <a:schemeClr val="accent1">
                <a:gamma/>
                <a:shade val="60000"/>
                <a:invGamma/>
                <a:alpha val="74998"/>
              </a:schemeClr>
            </a:prst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rgbClr val="0070C0"/>
                </a:solidFill>
              </a:rPr>
              <a:t>PI</a:t>
            </a:r>
            <a:endParaRPr lang="en-US" sz="2400" dirty="0">
              <a:solidFill>
                <a:srgbClr val="0070C0"/>
              </a:solidFill>
            </a:endParaRPr>
          </a:p>
          <a:p>
            <a:pPr algn="ctr">
              <a:defRPr/>
            </a:pPr>
            <a:r>
              <a:rPr lang="en-US" sz="2800" dirty="0"/>
              <a:t>Jill </a:t>
            </a:r>
            <a:r>
              <a:rPr lang="en-US" sz="2800" dirty="0" err="1" smtClean="0"/>
              <a:t>P.Mesirov</a:t>
            </a:r>
            <a:r>
              <a:rPr lang="en-US" sz="2800" dirty="0" smtClean="0"/>
              <a:t> – San Diego, CA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5334000" y="1371600"/>
            <a:ext cx="2971800" cy="836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 smtClean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800" y="914400"/>
            <a:ext cx="76962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Peter </a:t>
            </a:r>
            <a:r>
              <a:rPr lang="en-US" sz="2400" dirty="0" err="1" smtClean="0"/>
              <a:t>Carr</a:t>
            </a:r>
            <a:r>
              <a:rPr lang="en-US" sz="2400" dirty="0" smtClean="0"/>
              <a:t> – </a:t>
            </a:r>
            <a:r>
              <a:rPr lang="en-US" sz="2400" dirty="0" smtClean="0">
                <a:solidFill>
                  <a:schemeClr val="tx2"/>
                </a:solidFill>
              </a:rPr>
              <a:t>Cambridge, MA</a:t>
            </a:r>
          </a:p>
          <a:p>
            <a:pPr algn="ctr"/>
            <a:r>
              <a:rPr lang="en-US" sz="2400" dirty="0" smtClean="0"/>
              <a:t>David </a:t>
            </a:r>
            <a:r>
              <a:rPr lang="en-US" sz="2400" dirty="0" err="1" smtClean="0"/>
              <a:t>Eby</a:t>
            </a:r>
            <a:r>
              <a:rPr lang="en-US" sz="2400" dirty="0" smtClean="0"/>
              <a:t> - </a:t>
            </a:r>
            <a:r>
              <a:rPr lang="en-US" sz="2400" dirty="0" smtClean="0">
                <a:solidFill>
                  <a:schemeClr val="accent2"/>
                </a:solidFill>
              </a:rPr>
              <a:t>Japan</a:t>
            </a:r>
          </a:p>
          <a:p>
            <a:pPr algn="ctr"/>
            <a:r>
              <a:rPr lang="en-US" sz="2400" dirty="0" smtClean="0"/>
              <a:t>Barbara Hill – </a:t>
            </a:r>
            <a:r>
              <a:rPr lang="en-US" sz="2400" dirty="0" smtClean="0">
                <a:solidFill>
                  <a:schemeClr val="tx2"/>
                </a:solidFill>
              </a:rPr>
              <a:t>Cambridge, MA</a:t>
            </a:r>
          </a:p>
          <a:p>
            <a:pPr algn="ctr"/>
            <a:r>
              <a:rPr lang="en-US" sz="2400" dirty="0"/>
              <a:t>Arthur </a:t>
            </a:r>
            <a:r>
              <a:rPr lang="en-US" sz="2400" dirty="0" err="1" smtClean="0"/>
              <a:t>Liberzon</a:t>
            </a:r>
            <a:r>
              <a:rPr lang="en-US" sz="2400" dirty="0" smtClean="0"/>
              <a:t> – </a:t>
            </a:r>
            <a:r>
              <a:rPr lang="en-US" sz="2400" dirty="0" smtClean="0">
                <a:solidFill>
                  <a:schemeClr val="tx2"/>
                </a:solidFill>
              </a:rPr>
              <a:t>Cambridge, MA</a:t>
            </a:r>
          </a:p>
          <a:p>
            <a:pPr algn="ctr"/>
            <a:r>
              <a:rPr lang="en-US" sz="2400" dirty="0" smtClean="0"/>
              <a:t>Ted Liefeld – San Diego, </a:t>
            </a:r>
            <a:r>
              <a:rPr lang="en-US" sz="2400" dirty="0" smtClean="0"/>
              <a:t>CA</a:t>
            </a:r>
          </a:p>
          <a:p>
            <a:pPr algn="ctr"/>
            <a:r>
              <a:rPr lang="en-US" sz="2400" dirty="0" smtClean="0"/>
              <a:t>Clarence </a:t>
            </a:r>
            <a:r>
              <a:rPr lang="en-US" sz="2400" dirty="0" err="1" smtClean="0"/>
              <a:t>Mah</a:t>
            </a:r>
            <a:r>
              <a:rPr lang="en-US" sz="2400" dirty="0" smtClean="0"/>
              <a:t> – San Diego, CA</a:t>
            </a:r>
            <a:endParaRPr lang="en-US" sz="2400" dirty="0" smtClean="0"/>
          </a:p>
          <a:p>
            <a:pPr algn="ctr"/>
            <a:r>
              <a:rPr lang="en-US" sz="2400" dirty="0" smtClean="0"/>
              <a:t>Michael Reich – San Diego, CA</a:t>
            </a:r>
          </a:p>
          <a:p>
            <a:pPr algn="ctr"/>
            <a:r>
              <a:rPr lang="en-US" sz="2400" dirty="0"/>
              <a:t>Jim </a:t>
            </a:r>
            <a:r>
              <a:rPr lang="en-US" sz="2400" dirty="0" smtClean="0"/>
              <a:t>Robinson – San Diego, CA</a:t>
            </a:r>
          </a:p>
          <a:p>
            <a:pPr algn="ctr"/>
            <a:r>
              <a:rPr lang="en-US" sz="2400" dirty="0" err="1" smtClean="0"/>
              <a:t>Thorin</a:t>
            </a:r>
            <a:r>
              <a:rPr lang="en-US" sz="2400" dirty="0" smtClean="0"/>
              <a:t> Tabor – San Diego, CA</a:t>
            </a:r>
          </a:p>
          <a:p>
            <a:pPr algn="ctr"/>
            <a:r>
              <a:rPr lang="en-US" sz="2400" dirty="0" smtClean="0"/>
              <a:t>Edwin Juarez </a:t>
            </a:r>
            <a:r>
              <a:rPr lang="mr-IN" sz="2400" dirty="0" smtClean="0"/>
              <a:t>–</a:t>
            </a:r>
            <a:r>
              <a:rPr lang="en-US" sz="2400" dirty="0" smtClean="0"/>
              <a:t> San Diego, CA</a:t>
            </a:r>
          </a:p>
          <a:p>
            <a:pPr algn="ctr"/>
            <a:r>
              <a:rPr lang="en-US" sz="2400" dirty="0" smtClean="0"/>
              <a:t>Pablo Tamayo – San Diego, CA</a:t>
            </a:r>
          </a:p>
          <a:p>
            <a:pPr algn="ctr"/>
            <a:r>
              <a:rPr lang="en-US" sz="2400" dirty="0" smtClean="0"/>
              <a:t>Helga </a:t>
            </a:r>
            <a:r>
              <a:rPr lang="en-US" sz="2400" dirty="0" err="1" smtClean="0"/>
              <a:t>Thorvaldsdottìr</a:t>
            </a:r>
            <a:r>
              <a:rPr lang="en-US" sz="2400" dirty="0" smtClean="0"/>
              <a:t> – </a:t>
            </a:r>
            <a:r>
              <a:rPr lang="en-US" sz="2400" dirty="0" smtClean="0">
                <a:solidFill>
                  <a:schemeClr val="tx2"/>
                </a:solidFill>
              </a:rPr>
              <a:t>Cambridge, MA</a:t>
            </a:r>
          </a:p>
          <a:p>
            <a:pPr algn="ctr"/>
            <a:r>
              <a:rPr lang="en-US" sz="2400" dirty="0"/>
              <a:t>Douglass </a:t>
            </a:r>
            <a:r>
              <a:rPr lang="en-US" sz="2400" dirty="0" smtClean="0"/>
              <a:t>Turner – </a:t>
            </a:r>
            <a:r>
              <a:rPr lang="en-US" sz="2400" dirty="0" smtClean="0">
                <a:solidFill>
                  <a:schemeClr val="tx2"/>
                </a:solidFill>
              </a:rPr>
              <a:t>Cambridge, MA</a:t>
            </a:r>
          </a:p>
        </p:txBody>
      </p:sp>
    </p:spTree>
    <p:extLst>
      <p:ext uri="{BB962C8B-B14F-4D97-AF65-F5344CB8AC3E}">
        <p14:creationId xmlns:p14="http://schemas.microsoft.com/office/powerpoint/2010/main" val="88440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844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581</Words>
  <Application>Microsoft Macintosh PowerPoint</Application>
  <PresentationFormat>On-screen Show (4:3)</PresentationFormat>
  <Paragraphs>98</Paragraphs>
  <Slides>9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Other GenePattern Features</vt:lpstr>
      <vt:lpstr>PowerPoint Presentation</vt:lpstr>
      <vt:lpstr>PowerPoint Presentation</vt:lpstr>
      <vt:lpstr>RNA-Seq in GenePattern</vt:lpstr>
      <vt:lpstr>GParc: the GenePattern Archive</vt:lpstr>
      <vt:lpstr>Resources</vt:lpstr>
      <vt:lpstr>PowerPoint Presentation</vt:lpstr>
      <vt:lpstr>Our Team</vt:lpstr>
      <vt:lpstr>PowerPoint Presentation</vt:lpstr>
    </vt:vector>
  </TitlesOfParts>
  <Company>The Broad Institute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Closing</dc:title>
  <dc:creator>Barbara Hill Meyers</dc:creator>
  <cp:lastModifiedBy>Michael Reich</cp:lastModifiedBy>
  <cp:revision>29</cp:revision>
  <dcterms:created xsi:type="dcterms:W3CDTF">2015-12-10T20:11:16Z</dcterms:created>
  <dcterms:modified xsi:type="dcterms:W3CDTF">2018-01-23T23:53:42Z</dcterms:modified>
</cp:coreProperties>
</file>

<file path=docProps/thumbnail.jpeg>
</file>